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6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8" r:id="rId2"/>
    <p:sldId id="264" r:id="rId3"/>
    <p:sldId id="298" r:id="rId4"/>
    <p:sldId id="292" r:id="rId5"/>
    <p:sldId id="295" r:id="rId6"/>
    <p:sldId id="296" r:id="rId7"/>
    <p:sldId id="291" r:id="rId8"/>
    <p:sldId id="265" r:id="rId9"/>
    <p:sldId id="273" r:id="rId10"/>
    <p:sldId id="301" r:id="rId11"/>
    <p:sldId id="260" r:id="rId12"/>
    <p:sldId id="266" r:id="rId13"/>
    <p:sldId id="267" r:id="rId14"/>
    <p:sldId id="302" r:id="rId15"/>
    <p:sldId id="303" r:id="rId16"/>
    <p:sldId id="304" r:id="rId17"/>
    <p:sldId id="268" r:id="rId18"/>
    <p:sldId id="269" r:id="rId19"/>
    <p:sldId id="270" r:id="rId20"/>
    <p:sldId id="305" r:id="rId21"/>
    <p:sldId id="271" r:id="rId22"/>
    <p:sldId id="307" r:id="rId23"/>
    <p:sldId id="272" r:id="rId24"/>
    <p:sldId id="263" r:id="rId25"/>
    <p:sldId id="29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6448"/>
    <a:srgbClr val="098150"/>
    <a:srgbClr val="258802"/>
    <a:srgbClr val="0DC311"/>
    <a:srgbClr val="337C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05" autoAdjust="0"/>
    <p:restoredTop sz="86477" autoAdjust="0"/>
  </p:normalViewPr>
  <p:slideViewPr>
    <p:cSldViewPr>
      <p:cViewPr varScale="1">
        <p:scale>
          <a:sx n="66" d="100"/>
          <a:sy n="66" d="100"/>
        </p:scale>
        <p:origin x="1576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41269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640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CF851-B11D-49F2-A78C-BB320A229AB3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0BFF0-935B-458D-BA7C-0177669AD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25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69296-B181-4DBF-BEE7-167EBC30F28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CF6C1-7467-444B-AA4C-033D8C66D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85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35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855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471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60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119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944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433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31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844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984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33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803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17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300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780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053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789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012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86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73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37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42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944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6123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CF6C1-7467-444B-AA4C-033D8C66D2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42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1804-E768-4A4C-9DCE-DB00C4BFFF72}" type="datetime1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28F1-925F-43B0-8E9E-BCBB503021EC}" type="datetime1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2408-DC71-4F60-8F84-D832AE25077B}" type="datetime1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A2311-12E4-4567-928D-E23ED76CDD28}" type="datetime1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D5696-FFD4-4188-8C22-F05F9DB58739}" type="datetime1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8DD5-10C0-498D-8B94-87802E17BE99}" type="datetime1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969BD-21AA-489F-BF53-80AAFF44B319}" type="datetime1">
              <a:rPr lang="en-US" smtClean="0"/>
              <a:t>11/22/2017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2A36-6732-4B2D-BA98-4A3F212819B2}" type="datetime1">
              <a:rPr lang="en-US" smtClean="0"/>
              <a:t>11/22/2017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2B7B1-2AA8-45C8-A698-17FF74CE6382}" type="datetime1">
              <a:rPr lang="en-US" smtClean="0"/>
              <a:t>11/22/2017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74AC-DB2F-48FF-8D2D-2D986961164C}" type="datetime1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56374-C8C1-474A-87E3-884C0BA57ACD}" type="datetime1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5C2D6-B30E-4290-88C2-58E5C60CEBAB}" type="datetime1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A9BAF-14C9-46D1-A134-703F5D4D61F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foodqa.just.edu.jo/Pages/default.aspx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gif"/><Relationship Id="rId3" Type="http://schemas.openxmlformats.org/officeDocument/2006/relationships/image" Target="../media/image1.jpe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gif"/><Relationship Id="rId5" Type="http://schemas.openxmlformats.org/officeDocument/2006/relationships/image" Target="../media/image3.png"/><Relationship Id="rId10" Type="http://schemas.openxmlformats.org/officeDocument/2006/relationships/image" Target="../media/image18.png"/><Relationship Id="rId4" Type="http://schemas.openxmlformats.org/officeDocument/2006/relationships/image" Target="../media/image2.jpe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382000" cy="1447800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AU" sz="3600" b="1" dirty="0">
                <a:ln/>
                <a:solidFill>
                  <a:srgbClr val="098150"/>
                </a:solidFill>
                <a:latin typeface="+mj-lt"/>
              </a:rPr>
              <a:t>Fostering Academia-Industry Collaboration in Food Safety and Quality (FOODQA)</a:t>
            </a:r>
            <a:endParaRPr lang="en-US" sz="3600" b="1" dirty="0">
              <a:ln/>
              <a:solidFill>
                <a:srgbClr val="098150"/>
              </a:solidFill>
              <a:latin typeface="+mj-lt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49250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304800" y="3323348"/>
            <a:ext cx="8686800" cy="1096252"/>
          </a:xfrm>
          <a:prstGeom prst="rect">
            <a:avLst/>
          </a:prstGeom>
        </p:spPr>
        <p:txBody>
          <a:bodyPr vert="horz" lIns="91440" tIns="45720" rIns="91440" bIns="45720"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800" b="1" dirty="0" smtClean="0">
                <a:ln w="11430"/>
                <a:solidFill>
                  <a:srgbClr val="266448"/>
                </a:solidFill>
                <a:latin typeface="+mj-lt"/>
              </a:rPr>
              <a:t>Academia Industry Council: Second Meeting</a:t>
            </a:r>
          </a:p>
          <a:p>
            <a:r>
              <a:rPr lang="en-AU" sz="2800" b="1" dirty="0" err="1" smtClean="0">
                <a:ln w="11430"/>
                <a:solidFill>
                  <a:srgbClr val="266448"/>
                </a:solidFill>
                <a:latin typeface="+mj-lt"/>
              </a:rPr>
              <a:t>Prof</a:t>
            </a:r>
            <a:r>
              <a:rPr lang="en-AU" sz="2800" b="1" dirty="0" err="1" smtClean="0">
                <a:ln w="11430"/>
                <a:solidFill>
                  <a:srgbClr val="266448"/>
                </a:solidFill>
                <a:latin typeface="+mj-lt"/>
              </a:rPr>
              <a:t>.</a:t>
            </a:r>
            <a:r>
              <a:rPr lang="en-AU" sz="2800" b="1" dirty="0" smtClean="0">
                <a:ln w="11430"/>
                <a:solidFill>
                  <a:srgbClr val="266448"/>
                </a:solidFill>
                <a:latin typeface="+mj-lt"/>
              </a:rPr>
              <a:t> Fahmi Abu Al-Rub, Project </a:t>
            </a:r>
            <a:r>
              <a:rPr lang="en-AU" sz="2800" b="1" dirty="0" smtClean="0">
                <a:ln w="11430"/>
                <a:solidFill>
                  <a:srgbClr val="266448"/>
                </a:solidFill>
                <a:latin typeface="+mj-lt"/>
              </a:rPr>
              <a:t>Coordinator-JUST</a:t>
            </a:r>
            <a:endParaRPr lang="en-AU" sz="2800" b="1" dirty="0" smtClean="0">
              <a:ln w="11430"/>
              <a:solidFill>
                <a:srgbClr val="266448"/>
              </a:solidFill>
              <a:latin typeface="+mj-lt"/>
            </a:endParaRPr>
          </a:p>
          <a:p>
            <a:endParaRPr lang="en-AU" sz="2400" b="1" smtClean="0">
              <a:ln w="11430"/>
              <a:solidFill>
                <a:srgbClr val="266448"/>
              </a:solidFill>
              <a:latin typeface="+mj-lt"/>
            </a:endParaRPr>
          </a:p>
          <a:p>
            <a:r>
              <a:rPr lang="en-AU" sz="2400" b="1" smtClean="0">
                <a:ln w="11430"/>
                <a:solidFill>
                  <a:srgbClr val="266448"/>
                </a:solidFill>
                <a:latin typeface="+mj-lt"/>
              </a:rPr>
              <a:t>Holiday </a:t>
            </a:r>
            <a:r>
              <a:rPr lang="en-AU" sz="2400" b="1" dirty="0" smtClean="0">
                <a:ln w="11430"/>
                <a:solidFill>
                  <a:srgbClr val="266448"/>
                </a:solidFill>
                <a:latin typeface="+mj-lt"/>
              </a:rPr>
              <a:t>Inn Dead Sea</a:t>
            </a:r>
          </a:p>
          <a:p>
            <a:r>
              <a:rPr lang="en-AU" sz="2400" b="1" dirty="0" smtClean="0">
                <a:ln w="11430"/>
                <a:solidFill>
                  <a:srgbClr val="266448"/>
                </a:solidFill>
                <a:latin typeface="+mj-lt"/>
              </a:rPr>
              <a:t>Nov. 23, 2017</a:t>
            </a:r>
            <a:r>
              <a:rPr lang="en-AU" sz="2400" b="1" dirty="0" smtClean="0">
                <a:ln w="11430"/>
                <a:solidFill>
                  <a:srgbClr val="266448"/>
                </a:solidFill>
                <a:latin typeface="+mj-lt"/>
              </a:rPr>
              <a:t> </a:t>
            </a:r>
          </a:p>
          <a:p>
            <a:endParaRPr lang="en-US" b="1" dirty="0">
              <a:ln w="11430"/>
              <a:solidFill>
                <a:srgbClr val="266448"/>
              </a:solidFill>
              <a:latin typeface="+mj-lt"/>
            </a:endParaRPr>
          </a:p>
        </p:txBody>
      </p:sp>
      <p:pic>
        <p:nvPicPr>
          <p:cNvPr id="8" name="Picture 7" descr="https://scontent-cdg2-1.xx.fbcdn.net/v/t34.0-12/16901608_1207855325994553_891575827_n.jpg?oh=09c8eabc5a9d0158fb4847124ca8d79f&amp;oe=5916AF79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801073"/>
            <a:ext cx="1031240" cy="9353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C:\Users\M.Alrasheed\Documents\FOOD\Logos\eu_flag_co_funded_vect_pos_[cmyk]_right.eps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1" y="5679502"/>
            <a:ext cx="3432610" cy="11784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85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05000"/>
            <a:ext cx="8839200" cy="3940409"/>
          </a:xfrm>
        </p:spPr>
        <p:txBody>
          <a:bodyPr>
            <a:normAutofit/>
          </a:bodyPr>
          <a:lstStyle/>
          <a:p>
            <a:pPr algn="l"/>
            <a:r>
              <a:rPr lang="en-AU" sz="2400" u="sng" dirty="0" smtClean="0">
                <a:solidFill>
                  <a:schemeClr val="tx1"/>
                </a:solidFill>
                <a:latin typeface="+mj-lt"/>
              </a:rPr>
              <a:t>The </a:t>
            </a:r>
            <a:r>
              <a:rPr lang="en-AU" sz="2400" u="sng" dirty="0">
                <a:solidFill>
                  <a:schemeClr val="tx1"/>
                </a:solidFill>
                <a:latin typeface="+mj-lt"/>
              </a:rPr>
              <a:t>4 main target groups of FoodQA project are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338138" algn="just"/>
            <a:r>
              <a:rPr lang="en-AU" sz="2600" b="1" dirty="0" smtClean="0">
                <a:solidFill>
                  <a:schemeClr val="tx1"/>
                </a:solidFill>
                <a:latin typeface="+mj-lt"/>
              </a:rPr>
              <a:t>3. </a:t>
            </a:r>
            <a:r>
              <a:rPr lang="en-AU" sz="2800" b="1" dirty="0">
                <a:solidFill>
                  <a:schemeClr val="tx1"/>
                </a:solidFill>
              </a:rPr>
              <a:t>Food companies </a:t>
            </a:r>
            <a:r>
              <a:rPr lang="en-AU" sz="2800" dirty="0">
                <a:solidFill>
                  <a:schemeClr val="tx1"/>
                </a:solidFill>
              </a:rPr>
              <a:t>(especially SMEs) and </a:t>
            </a:r>
            <a:r>
              <a:rPr lang="en-AU" sz="2800" b="1" dirty="0">
                <a:solidFill>
                  <a:schemeClr val="tx1"/>
                </a:solidFill>
              </a:rPr>
              <a:t>entrepreneurs</a:t>
            </a:r>
            <a:r>
              <a:rPr lang="en-AU" sz="2800" dirty="0">
                <a:solidFill>
                  <a:schemeClr val="tx1"/>
                </a:solidFill>
              </a:rPr>
              <a:t>: training staff on specific and up-to-date subjects</a:t>
            </a:r>
          </a:p>
          <a:p>
            <a:pPr marL="338138" algn="just"/>
            <a:endParaRPr lang="en-AU" sz="2600" b="1" dirty="0" smtClean="0">
              <a:solidFill>
                <a:schemeClr val="tx1"/>
              </a:solidFill>
              <a:latin typeface="+mj-lt"/>
            </a:endParaRPr>
          </a:p>
          <a:p>
            <a:pPr marL="338138" algn="just"/>
            <a:r>
              <a:rPr lang="en-AU" sz="2600" b="1" dirty="0" smtClean="0">
                <a:solidFill>
                  <a:schemeClr val="tx1"/>
                </a:solidFill>
                <a:latin typeface="+mj-lt"/>
              </a:rPr>
              <a:t>4. Policy </a:t>
            </a:r>
            <a:r>
              <a:rPr lang="en-AU" sz="2600" b="1" dirty="0">
                <a:solidFill>
                  <a:schemeClr val="tx1"/>
                </a:solidFill>
                <a:latin typeface="+mj-lt"/>
              </a:rPr>
              <a:t>and legislative makers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, being informed through press releases and dissemination seminars, consulted through thematic meetings, participating in town meetings, drawing up memoranda of </a:t>
            </a: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understanding, etc.</a:t>
            </a:r>
          </a:p>
          <a:p>
            <a:pPr marL="338138" algn="l"/>
            <a:endParaRPr lang="en-AU" sz="2600" dirty="0">
              <a:solidFill>
                <a:schemeClr val="tx1"/>
              </a:solidFill>
              <a:latin typeface="+mj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452" y="279445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345822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Expected Results and Impacts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81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2210" y="1878900"/>
            <a:ext cx="8503189" cy="4445700"/>
          </a:xfrm>
        </p:spPr>
        <p:txBody>
          <a:bodyPr>
            <a:normAutofit fontScale="92500"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2400" b="1" u="sng" dirty="0">
                <a:solidFill>
                  <a:schemeClr val="tx1"/>
                </a:solidFill>
                <a:latin typeface="+mj-lt"/>
              </a:rPr>
              <a:t>Activity 1 - Development of training </a:t>
            </a:r>
            <a:r>
              <a:rPr lang="en-AU" sz="2400" b="1" u="sng" dirty="0" smtClean="0">
                <a:solidFill>
                  <a:schemeClr val="tx1"/>
                </a:solidFill>
                <a:latin typeface="+mj-lt"/>
              </a:rPr>
              <a:t>materials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AU" sz="2400" b="1" dirty="0" smtClean="0">
                <a:solidFill>
                  <a:schemeClr val="tx1"/>
                </a:solidFill>
                <a:latin typeface="+mj-lt"/>
              </a:rPr>
              <a:t>(8) </a:t>
            </a:r>
            <a:r>
              <a:rPr lang="en-AU" sz="2400" b="1" dirty="0" smtClean="0">
                <a:solidFill>
                  <a:schemeClr val="tx1"/>
                </a:solidFill>
                <a:latin typeface="+mj-lt"/>
              </a:rPr>
              <a:t>e-Books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in 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e-forms (main topics: 1- Food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safety hazards; 2 - Food safety management systems; 3 - Personnel Hygiene; 4 - Design and construction of food premises; 5 - Cleaning and disinfection; 6 - Pest control; 7 – Quality management ; 8 – Quality management tools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AU" sz="2400" b="1" dirty="0" smtClean="0">
                <a:solidFill>
                  <a:schemeClr val="tx1"/>
                </a:solidFill>
                <a:latin typeface="+mj-lt"/>
              </a:rPr>
              <a:t>(5) </a:t>
            </a:r>
            <a:r>
              <a:rPr lang="en-AU" sz="2400" b="1" dirty="0">
                <a:solidFill>
                  <a:schemeClr val="tx1"/>
                </a:solidFill>
                <a:latin typeface="+mj-lt"/>
              </a:rPr>
              <a:t>videos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(1 -Hand washing; 2 - Cleaning and disinfection; 3 - Pest control; 4 - Temperature control; 5 - Control of reception of raw materials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AU" sz="2400" b="1" dirty="0" smtClean="0">
                <a:solidFill>
                  <a:schemeClr val="tx1"/>
                </a:solidFill>
                <a:latin typeface="+mj-lt"/>
              </a:rPr>
              <a:t>(8) </a:t>
            </a:r>
            <a:r>
              <a:rPr lang="en-AU" sz="2400" b="1" dirty="0">
                <a:solidFill>
                  <a:schemeClr val="tx1"/>
                </a:solidFill>
                <a:latin typeface="+mj-lt"/>
              </a:rPr>
              <a:t>Posters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(1 - Food spoilage; 2 - Food preservation; 3 - Hazard analysis;4 - Temperature control; 5 - Pest control; 6 - Hand washing; 7 - Cleaning and disinfection; 8 – Control of reception of raw materials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682625" indent="-682625"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452" y="234950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50311" y="1164283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33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963" y="2097384"/>
            <a:ext cx="8001000" cy="3810000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2400" b="1" u="sng" dirty="0">
                <a:solidFill>
                  <a:schemeClr val="tx1"/>
                </a:solidFill>
                <a:latin typeface="+mj-lt"/>
              </a:rPr>
              <a:t>Activity 2 - Development of training </a:t>
            </a:r>
            <a:r>
              <a:rPr lang="en-AU" sz="2400" b="1" u="sng" dirty="0" smtClean="0">
                <a:solidFill>
                  <a:schemeClr val="tx1"/>
                </a:solidFill>
                <a:latin typeface="+mj-lt"/>
              </a:rPr>
              <a:t>courses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2400" b="1" u="sng" dirty="0" smtClean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+mj-lt"/>
              <a:buAutoNum type="alphaUcPeriod"/>
            </a:pPr>
            <a:r>
              <a:rPr lang="en-AU" sz="2400" b="1" dirty="0" smtClean="0">
                <a:solidFill>
                  <a:schemeClr val="tx1"/>
                </a:solidFill>
                <a:latin typeface="+mj-lt"/>
              </a:rPr>
              <a:t>(8) in-room </a:t>
            </a:r>
            <a:r>
              <a:rPr lang="en-AU" sz="2400" b="1" dirty="0">
                <a:solidFill>
                  <a:schemeClr val="tx1"/>
                </a:solidFill>
                <a:latin typeface="+mj-lt"/>
              </a:rPr>
              <a:t>training </a:t>
            </a:r>
            <a:r>
              <a:rPr lang="en-AU" sz="2400" b="1" dirty="0" smtClean="0">
                <a:solidFill>
                  <a:schemeClr val="tx1"/>
                </a:solidFill>
                <a:latin typeface="+mj-lt"/>
              </a:rPr>
              <a:t>courses</a:t>
            </a:r>
          </a:p>
          <a:p>
            <a:pPr marL="342900" indent="-342900" algn="l">
              <a:buFont typeface="+mj-lt"/>
              <a:buAutoNum type="alphaUcPeriod"/>
            </a:pPr>
            <a:endParaRPr lang="en-AU" sz="2400" b="1" dirty="0" smtClean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+mj-lt"/>
              <a:buAutoNum type="alphaUcPeriod"/>
            </a:pPr>
            <a:r>
              <a:rPr lang="en-AU" sz="2400" b="1" dirty="0" smtClean="0">
                <a:solidFill>
                  <a:schemeClr val="tx1"/>
                </a:solidFill>
                <a:latin typeface="+mj-lt"/>
              </a:rPr>
              <a:t>(3) e-learning training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697" y="296941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345822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Scheduling: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34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5282" y="1889430"/>
            <a:ext cx="8410117" cy="4282770"/>
          </a:xfrm>
        </p:spPr>
        <p:txBody>
          <a:bodyPr>
            <a:normAutofit fontScale="25000" lnSpcReduction="20000"/>
          </a:bodyPr>
          <a:lstStyle/>
          <a:p>
            <a:pPr marL="285750" indent="-285750" algn="l">
              <a:buFont typeface="Arial" pitchFamily="34" charset="0"/>
              <a:buChar char="•"/>
            </a:pPr>
            <a:r>
              <a:rPr lang="en-AU" sz="9600" b="1" u="sng" dirty="0">
                <a:solidFill>
                  <a:schemeClr val="tx1"/>
                </a:solidFill>
                <a:latin typeface="+mj-lt"/>
              </a:rPr>
              <a:t>Activity 2 - Development of training </a:t>
            </a:r>
            <a:r>
              <a:rPr lang="en-AU" sz="9600" b="1" u="sng" dirty="0" smtClean="0">
                <a:solidFill>
                  <a:schemeClr val="tx1"/>
                </a:solidFill>
                <a:latin typeface="+mj-lt"/>
              </a:rPr>
              <a:t>courses:</a:t>
            </a:r>
          </a:p>
          <a:p>
            <a:pPr marL="285750" indent="-285750" algn="l">
              <a:buFont typeface="Arial" pitchFamily="34" charset="0"/>
              <a:buChar char="•"/>
            </a:pPr>
            <a:endParaRPr lang="en-AU" sz="9600" b="1" u="sng" dirty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+mj-lt"/>
              <a:buAutoNum type="alphaUcPeriod"/>
            </a:pPr>
            <a:r>
              <a:rPr lang="en-AU" sz="9600" b="1" u="sng" dirty="0">
                <a:solidFill>
                  <a:schemeClr val="tx1"/>
                </a:solidFill>
                <a:latin typeface="+mj-lt"/>
              </a:rPr>
              <a:t>(8) in-room training courses</a:t>
            </a:r>
            <a:r>
              <a:rPr lang="en-AU" sz="9600" b="1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342900" indent="-342900" algn="just">
              <a:buSzPct val="70000"/>
              <a:buFont typeface="+mj-lt"/>
              <a:buAutoNum type="arabicPeriod"/>
            </a:pPr>
            <a:r>
              <a:rPr lang="en-AU" sz="9600" dirty="0">
                <a:solidFill>
                  <a:schemeClr val="tx1"/>
                </a:solidFill>
                <a:latin typeface="+mj-lt"/>
              </a:rPr>
              <a:t>Food safety hazards (Microbiological hazards; Physical hazards; Chemical hazards; Food spoilage; Methods to prevent and control food safety hazards; food preservation</a:t>
            </a:r>
            <a:r>
              <a:rPr lang="en-AU" sz="9600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342900" indent="-342900" algn="just">
              <a:buSzPct val="70000"/>
              <a:buFont typeface="+mj-lt"/>
              <a:buAutoNum type="arabicPeriod"/>
            </a:pPr>
            <a:endParaRPr lang="en-AU" sz="9600" dirty="0" smtClean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SzPct val="70000"/>
              <a:buFont typeface="+mj-lt"/>
              <a:buAutoNum type="arabicPeriod"/>
            </a:pPr>
            <a:r>
              <a:rPr lang="en-AU" sz="9600" dirty="0" smtClean="0">
                <a:solidFill>
                  <a:schemeClr val="tx1"/>
                </a:solidFill>
                <a:latin typeface="+mj-lt"/>
              </a:rPr>
              <a:t>Food </a:t>
            </a:r>
            <a:r>
              <a:rPr lang="en-AU" sz="9600" dirty="0">
                <a:solidFill>
                  <a:schemeClr val="tx1"/>
                </a:solidFill>
                <a:latin typeface="+mj-lt"/>
              </a:rPr>
              <a:t>safety management systems (HACCP Principles; Hazards analysis; Critical control points; HACCP methodology; HACCP plans; Food safety verification; Food safety validation; Food Safety Management Systems – ISO 22000:2005; IFS (International Food Safety) – </a:t>
            </a:r>
            <a:r>
              <a:rPr lang="en-AU" sz="9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AU" sz="9600" dirty="0">
                <a:solidFill>
                  <a:schemeClr val="tx1"/>
                </a:solidFill>
                <a:latin typeface="+mj-lt"/>
              </a:rPr>
              <a:t>BRC (British Retail Consortium</a:t>
            </a:r>
            <a:r>
              <a:rPr lang="en-AU" sz="9600" dirty="0" smtClean="0">
                <a:solidFill>
                  <a:schemeClr val="tx1"/>
                </a:solidFill>
                <a:latin typeface="+mj-lt"/>
              </a:rPr>
              <a:t>) ).</a:t>
            </a: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5853193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3598" y="316137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345822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6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819" y="1611705"/>
            <a:ext cx="8431161" cy="4559618"/>
          </a:xfrm>
        </p:spPr>
        <p:txBody>
          <a:bodyPr>
            <a:normAutofit fontScale="25000" lnSpcReduction="20000"/>
          </a:bodyPr>
          <a:lstStyle/>
          <a:p>
            <a:pPr marL="285750" indent="-285750" algn="l">
              <a:buFont typeface="Arial" pitchFamily="34" charset="0"/>
              <a:buChar char="•"/>
            </a:pPr>
            <a:r>
              <a:rPr lang="en-AU" sz="9600" b="1" u="sng" dirty="0">
                <a:solidFill>
                  <a:schemeClr val="tx1"/>
                </a:solidFill>
                <a:latin typeface="+mj-lt"/>
              </a:rPr>
              <a:t>Activity 2 - Development of training </a:t>
            </a:r>
            <a:r>
              <a:rPr lang="en-AU" sz="9600" b="1" u="sng" dirty="0" smtClean="0">
                <a:solidFill>
                  <a:schemeClr val="tx1"/>
                </a:solidFill>
                <a:latin typeface="+mj-lt"/>
              </a:rPr>
              <a:t>courses:</a:t>
            </a:r>
          </a:p>
          <a:p>
            <a:pPr algn="l"/>
            <a:endParaRPr lang="en-AU" sz="9600" b="1" u="sng" dirty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+mj-lt"/>
              <a:buAutoNum type="alphaUcPeriod"/>
            </a:pPr>
            <a:r>
              <a:rPr lang="en-AU" sz="9600" b="1" u="sng" dirty="0">
                <a:solidFill>
                  <a:schemeClr val="tx1"/>
                </a:solidFill>
                <a:latin typeface="+mj-lt"/>
              </a:rPr>
              <a:t>(8) in-room training courses</a:t>
            </a:r>
            <a:r>
              <a:rPr lang="en-AU" sz="9600" b="1" dirty="0" smtClean="0">
                <a:solidFill>
                  <a:schemeClr val="tx1"/>
                </a:solidFill>
                <a:latin typeface="+mj-lt"/>
              </a:rPr>
              <a:t>:</a:t>
            </a:r>
          </a:p>
          <a:p>
            <a:pPr algn="just"/>
            <a:endParaRPr lang="en-AU" sz="9600" dirty="0">
              <a:solidFill>
                <a:schemeClr val="tx1"/>
              </a:solidFill>
              <a:latin typeface="+mj-lt"/>
            </a:endParaRPr>
          </a:p>
          <a:p>
            <a:pPr marL="346075" indent="-57150" algn="just">
              <a:buSzPct val="70000"/>
            </a:pPr>
            <a:r>
              <a:rPr lang="en-AU" sz="9600" dirty="0" smtClean="0">
                <a:solidFill>
                  <a:schemeClr val="tx1"/>
                </a:solidFill>
                <a:latin typeface="+mj-lt"/>
              </a:rPr>
              <a:t>3. Personnel </a:t>
            </a:r>
            <a:r>
              <a:rPr lang="en-AU" sz="9600" dirty="0">
                <a:solidFill>
                  <a:schemeClr val="tx1"/>
                </a:solidFill>
                <a:latin typeface="+mj-lt"/>
              </a:rPr>
              <a:t>Hygiene (good personnel hygiene practices; access and movement of personnel; Health and medical screening</a:t>
            </a:r>
            <a:r>
              <a:rPr lang="en-AU" sz="9600" dirty="0" smtClean="0">
                <a:solidFill>
                  <a:schemeClr val="tx1"/>
                </a:solidFill>
                <a:latin typeface="+mj-lt"/>
              </a:rPr>
              <a:t>).</a:t>
            </a:r>
          </a:p>
          <a:p>
            <a:pPr marL="346075" indent="-57150" algn="just">
              <a:buSzPct val="70000"/>
            </a:pPr>
            <a:endParaRPr lang="en-AU" sz="9600" dirty="0" smtClean="0">
              <a:solidFill>
                <a:schemeClr val="tx1"/>
              </a:solidFill>
              <a:latin typeface="+mj-lt"/>
            </a:endParaRPr>
          </a:p>
          <a:p>
            <a:pPr marL="288925" algn="just">
              <a:buSzPct val="70000"/>
            </a:pPr>
            <a:r>
              <a:rPr lang="en-AU" sz="9600" dirty="0" smtClean="0">
                <a:solidFill>
                  <a:schemeClr val="tx1"/>
                </a:solidFill>
                <a:latin typeface="+mj-lt"/>
              </a:rPr>
              <a:t>4. Design </a:t>
            </a:r>
            <a:r>
              <a:rPr lang="en-AU" sz="9600" dirty="0">
                <a:solidFill>
                  <a:schemeClr val="tx1"/>
                </a:solidFill>
                <a:latin typeface="+mj-lt"/>
              </a:rPr>
              <a:t>and construction of food premises (Principles of hygienic design of food premises; Premises requirements – materials, walls, ceilings, floors, windows, doors, cleaning station, hand washing facilities, ventilation; Construction, maintenance and modifications of premises; refrigeration systems</a:t>
            </a:r>
            <a:r>
              <a:rPr lang="en-AU" sz="9600" dirty="0" smtClean="0">
                <a:solidFill>
                  <a:schemeClr val="tx1"/>
                </a:solidFill>
                <a:latin typeface="+mj-lt"/>
              </a:rPr>
              <a:t>).</a:t>
            </a: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5853193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3598" y="316137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75548" y="1143000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68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546" y="1907756"/>
            <a:ext cx="8233253" cy="4340643"/>
          </a:xfrm>
        </p:spPr>
        <p:txBody>
          <a:bodyPr>
            <a:normAutofit fontScale="47500" lnSpcReduction="20000"/>
          </a:bodyPr>
          <a:lstStyle/>
          <a:p>
            <a:pPr marL="285750" indent="-285750" algn="l">
              <a:buFont typeface="Arial" pitchFamily="34" charset="0"/>
              <a:buChar char="•"/>
            </a:pPr>
            <a:r>
              <a:rPr lang="en-AU" sz="6000" b="1" u="sng" dirty="0">
                <a:solidFill>
                  <a:schemeClr val="tx1"/>
                </a:solidFill>
                <a:latin typeface="+mj-lt"/>
              </a:rPr>
              <a:t>Activity 2 - Development of training </a:t>
            </a:r>
            <a:r>
              <a:rPr lang="en-AU" sz="6000" b="1" u="sng" dirty="0" smtClean="0">
                <a:solidFill>
                  <a:schemeClr val="tx1"/>
                </a:solidFill>
                <a:latin typeface="+mj-lt"/>
              </a:rPr>
              <a:t>courses:</a:t>
            </a:r>
          </a:p>
          <a:p>
            <a:pPr marL="285750" indent="-285750" algn="l">
              <a:buFont typeface="Arial" pitchFamily="34" charset="0"/>
              <a:buChar char="•"/>
            </a:pPr>
            <a:endParaRPr lang="en-AU" sz="6000" b="1" u="sng" dirty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+mj-lt"/>
              <a:buAutoNum type="alphaUcPeriod"/>
            </a:pPr>
            <a:r>
              <a:rPr lang="en-AU" sz="6000" b="1" u="sng" dirty="0">
                <a:solidFill>
                  <a:schemeClr val="tx1"/>
                </a:solidFill>
                <a:latin typeface="+mj-lt"/>
              </a:rPr>
              <a:t>(8) in-room training courses</a:t>
            </a:r>
            <a:r>
              <a:rPr lang="en-AU" sz="6000" b="1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346075" indent="-346075" algn="just">
              <a:buSzPct val="70000"/>
              <a:buFont typeface="+mj-lt"/>
              <a:buAutoNum type="arabicPeriod" startAt="5"/>
            </a:pPr>
            <a:r>
              <a:rPr lang="en-AU" sz="6000" dirty="0" smtClean="0">
                <a:solidFill>
                  <a:schemeClr val="tx1"/>
                </a:solidFill>
                <a:latin typeface="+mj-lt"/>
              </a:rPr>
              <a:t>Cleaning </a:t>
            </a:r>
            <a:r>
              <a:rPr lang="en-AU" sz="6000" dirty="0">
                <a:solidFill>
                  <a:schemeClr val="tx1"/>
                </a:solidFill>
                <a:latin typeface="+mj-lt"/>
              </a:rPr>
              <a:t>and disinfection (Importance of cleaning and disinfection in the food </a:t>
            </a:r>
            <a:r>
              <a:rPr lang="en-AU" sz="6000" dirty="0" smtClean="0">
                <a:solidFill>
                  <a:schemeClr val="tx1"/>
                </a:solidFill>
                <a:latin typeface="+mj-lt"/>
              </a:rPr>
              <a:t>industry)</a:t>
            </a:r>
          </a:p>
          <a:p>
            <a:pPr marL="346075" indent="-346075" algn="just">
              <a:buSzPct val="70000"/>
              <a:buFont typeface="+mj-lt"/>
              <a:buAutoNum type="arabicPeriod" startAt="5"/>
            </a:pPr>
            <a:endParaRPr lang="en-AU" sz="6000" dirty="0" smtClean="0">
              <a:solidFill>
                <a:schemeClr val="tx1"/>
              </a:solidFill>
              <a:latin typeface="+mj-lt"/>
            </a:endParaRPr>
          </a:p>
          <a:p>
            <a:pPr marL="346075" indent="-346075" algn="just">
              <a:buSzPct val="70000"/>
              <a:buFont typeface="+mj-lt"/>
              <a:buAutoNum type="arabicPeriod" startAt="5"/>
            </a:pPr>
            <a:r>
              <a:rPr lang="en-AU" sz="6000" dirty="0" smtClean="0">
                <a:solidFill>
                  <a:schemeClr val="tx1"/>
                </a:solidFill>
                <a:latin typeface="+mj-lt"/>
              </a:rPr>
              <a:t>Pest </a:t>
            </a:r>
            <a:r>
              <a:rPr lang="en-AU" sz="6000" dirty="0">
                <a:solidFill>
                  <a:schemeClr val="tx1"/>
                </a:solidFill>
                <a:latin typeface="+mj-lt"/>
              </a:rPr>
              <a:t>control (Reasons for pest control; Pest control strategies – Preventive measures; Rodents control; Insect control; Bird control; Detection and monitoring of pests</a:t>
            </a:r>
            <a:r>
              <a:rPr lang="en-AU" sz="6000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algn="l">
              <a:buSzPct val="70000"/>
            </a:pPr>
            <a:endParaRPr lang="en-AU" sz="25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5853193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3598" y="316137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75548" y="1278436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84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0438" y="1917382"/>
            <a:ext cx="8354961" cy="4559618"/>
          </a:xfrm>
        </p:spPr>
        <p:txBody>
          <a:bodyPr>
            <a:normAutofit fontScale="32500" lnSpcReduction="20000"/>
          </a:bodyPr>
          <a:lstStyle/>
          <a:p>
            <a:pPr marL="285750" indent="-285750" algn="l">
              <a:buFont typeface="Arial" pitchFamily="34" charset="0"/>
              <a:buChar char="•"/>
            </a:pPr>
            <a:r>
              <a:rPr lang="en-AU" sz="7400" b="1" u="sng" dirty="0">
                <a:solidFill>
                  <a:schemeClr val="tx1"/>
                </a:solidFill>
                <a:latin typeface="+mj-lt"/>
              </a:rPr>
              <a:t>Activity 2 - Development of training </a:t>
            </a:r>
            <a:r>
              <a:rPr lang="en-AU" sz="7400" b="1" u="sng" dirty="0" smtClean="0">
                <a:solidFill>
                  <a:schemeClr val="tx1"/>
                </a:solidFill>
                <a:latin typeface="+mj-lt"/>
              </a:rPr>
              <a:t>courses:</a:t>
            </a:r>
          </a:p>
          <a:p>
            <a:pPr marL="285750" indent="-285750" algn="l">
              <a:buFont typeface="Arial" pitchFamily="34" charset="0"/>
              <a:buChar char="•"/>
            </a:pPr>
            <a:endParaRPr lang="en-AU" sz="7400" b="1" u="sng" dirty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+mj-lt"/>
              <a:buAutoNum type="alphaUcPeriod"/>
            </a:pPr>
            <a:r>
              <a:rPr lang="en-AU" sz="7400" b="1" u="sng" dirty="0">
                <a:solidFill>
                  <a:schemeClr val="tx1"/>
                </a:solidFill>
                <a:latin typeface="+mj-lt"/>
              </a:rPr>
              <a:t>(8) in-room training courses</a:t>
            </a:r>
            <a:r>
              <a:rPr lang="en-AU" sz="7400" b="1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288925" indent="-288925" algn="just">
              <a:buSzPct val="70000"/>
              <a:buFont typeface="+mj-lt"/>
              <a:buAutoNum type="arabicPeriod" startAt="7"/>
            </a:pPr>
            <a:r>
              <a:rPr lang="en-AU" sz="7400" dirty="0" smtClean="0">
                <a:solidFill>
                  <a:schemeClr val="tx1"/>
                </a:solidFill>
                <a:latin typeface="+mj-lt"/>
              </a:rPr>
              <a:t>Quality </a:t>
            </a:r>
            <a:r>
              <a:rPr lang="en-AU" sz="7400" dirty="0">
                <a:solidFill>
                  <a:schemeClr val="tx1"/>
                </a:solidFill>
                <a:latin typeface="+mj-lt"/>
              </a:rPr>
              <a:t>management systems (Standard for quality management systems – ISO 9001:2008: Management responsibility, Resources management, Product realization, Measurement, Analysis and Improvement</a:t>
            </a:r>
            <a:r>
              <a:rPr lang="en-AU" sz="7400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288925" indent="-288925" algn="just">
              <a:buSzPct val="70000"/>
              <a:buFont typeface="+mj-lt"/>
              <a:buAutoNum type="arabicPeriod" startAt="7"/>
            </a:pPr>
            <a:endParaRPr lang="en-AU" sz="7400" dirty="0" smtClean="0">
              <a:solidFill>
                <a:schemeClr val="tx1"/>
              </a:solidFill>
              <a:latin typeface="+mj-lt"/>
            </a:endParaRPr>
          </a:p>
          <a:p>
            <a:pPr marL="288925" indent="-288925" algn="just">
              <a:buSzPct val="70000"/>
              <a:buFont typeface="+mj-lt"/>
              <a:buAutoNum type="arabicPeriod" startAt="7"/>
            </a:pPr>
            <a:r>
              <a:rPr lang="en-AU" sz="7400" dirty="0" smtClean="0">
                <a:solidFill>
                  <a:schemeClr val="tx1"/>
                </a:solidFill>
                <a:latin typeface="+mj-lt"/>
              </a:rPr>
              <a:t>Quality </a:t>
            </a:r>
            <a:r>
              <a:rPr lang="en-AU" sz="7400" dirty="0">
                <a:solidFill>
                  <a:schemeClr val="tx1"/>
                </a:solidFill>
                <a:latin typeface="+mj-lt"/>
              </a:rPr>
              <a:t>management tools (Flowcharts, Cause-effect diagrams; Pareto diagram, Control charts; Value analysis; FMEA - Failure Mode and Effect Analysis; Quality costs; Brainstorming; </a:t>
            </a:r>
            <a:r>
              <a:rPr lang="en-AU" sz="7400" dirty="0" smtClean="0">
                <a:solidFill>
                  <a:schemeClr val="tx1"/>
                </a:solidFill>
                <a:latin typeface="+mj-lt"/>
              </a:rPr>
              <a:t>Benchmarking</a:t>
            </a:r>
            <a:r>
              <a:rPr lang="en-AU" sz="7400" dirty="0">
                <a:solidFill>
                  <a:schemeClr val="tx1"/>
                </a:solidFill>
                <a:latin typeface="+mj-lt"/>
              </a:rPr>
              <a:t>; Balanced scorecard</a:t>
            </a:r>
            <a:r>
              <a:rPr lang="en-AU" sz="7400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algn="l">
              <a:buSzPct val="70000"/>
            </a:pPr>
            <a:endParaRPr lang="en-AU" sz="25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5853193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3598" y="316137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75548" y="1131498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35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752600"/>
            <a:ext cx="8610600" cy="4648200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2400" b="1" u="sng" dirty="0">
                <a:solidFill>
                  <a:schemeClr val="tx1"/>
                </a:solidFill>
                <a:latin typeface="+mj-lt"/>
              </a:rPr>
              <a:t>Activity 2 - Development of training </a:t>
            </a:r>
            <a:r>
              <a:rPr lang="en-AU" sz="2400" b="1" u="sng" dirty="0" smtClean="0">
                <a:solidFill>
                  <a:schemeClr val="tx1"/>
                </a:solidFill>
                <a:latin typeface="+mj-lt"/>
              </a:rPr>
              <a:t>courses</a:t>
            </a:r>
          </a:p>
          <a:p>
            <a:pPr algn="l"/>
            <a:r>
              <a:rPr lang="en-AU" sz="2400" b="1" u="sng" dirty="0" smtClean="0">
                <a:solidFill>
                  <a:schemeClr val="tx1"/>
                </a:solidFill>
                <a:latin typeface="+mj-lt"/>
              </a:rPr>
              <a:t>B. (3) e-learning training courses:</a:t>
            </a:r>
            <a:endParaRPr lang="en-US" sz="2400" b="1" u="sng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SzPct val="70000"/>
              <a:buFont typeface="+mj-lt"/>
              <a:buAutoNum type="arabicPeriod"/>
            </a:pP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Food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safety management systems – ISO 22000:2005 (HACCP Principles; Hazards analysis; Critical control points; HACCP methodology; HACCP plans; Food safety verification; Food safety validation; ISO 22000:2005 requirements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342900" indent="-342900" algn="just">
              <a:buSzPct val="70000"/>
              <a:buFont typeface="+mj-lt"/>
              <a:buAutoNum type="arabicPeriod"/>
            </a:pP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Quality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management systems – ISO 9001:2008 (Management responsibility, Resources management, Product realization, Measurement, Analysis and Improvement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342900" indent="-342900" algn="just">
              <a:buSzPct val="70000"/>
              <a:buFont typeface="+mj-lt"/>
              <a:buAutoNum type="arabicPeriod"/>
            </a:pP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Personnel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hygiene (good personnel hygiene practices; access and movement of personnel; Health and medical screening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)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1162" y="296941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57200" y="1133258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6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963" y="2097384"/>
            <a:ext cx="8001000" cy="3810000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2400" b="1" u="sng" dirty="0">
                <a:solidFill>
                  <a:schemeClr val="tx1"/>
                </a:solidFill>
                <a:latin typeface="+mj-lt"/>
              </a:rPr>
              <a:t>Activity 3 – </a:t>
            </a:r>
            <a:r>
              <a:rPr lang="en-AU" sz="2400" b="1" u="sng" dirty="0" smtClean="0">
                <a:solidFill>
                  <a:schemeClr val="tx1"/>
                </a:solidFill>
                <a:latin typeface="+mj-lt"/>
              </a:rPr>
              <a:t>Establishment </a:t>
            </a:r>
            <a:r>
              <a:rPr lang="en-AU" sz="2400" b="1" u="sng" dirty="0">
                <a:solidFill>
                  <a:schemeClr val="tx1"/>
                </a:solidFill>
                <a:latin typeface="+mj-lt"/>
              </a:rPr>
              <a:t>of FoodQA centres and Training of academia and </a:t>
            </a:r>
            <a:r>
              <a:rPr lang="en-AU" sz="2400" b="1" u="sng" dirty="0" smtClean="0">
                <a:solidFill>
                  <a:schemeClr val="tx1"/>
                </a:solidFill>
                <a:latin typeface="+mj-lt"/>
              </a:rPr>
              <a:t>industry</a:t>
            </a:r>
            <a:endParaRPr lang="en-AU" sz="2400" b="1" u="sng" dirty="0">
              <a:solidFill>
                <a:schemeClr val="tx1"/>
              </a:solidFill>
              <a:latin typeface="+mj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2400" u="sng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/>
                </a:solidFill>
                <a:latin typeface="+mj-lt"/>
              </a:rPr>
              <a:t>FoodQA centres will be established in northern, middle, and southern universities. The establishment of these centres will be accomplished after the first year of starting the project.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331" y="234950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345822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42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963" y="2097384"/>
            <a:ext cx="8001000" cy="3810000"/>
          </a:xfrm>
        </p:spPr>
        <p:txBody>
          <a:bodyPr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400" b="1" u="sng" dirty="0">
                <a:solidFill>
                  <a:schemeClr val="tx1"/>
                </a:solidFill>
                <a:latin typeface="+mj-lt"/>
              </a:rPr>
              <a:t>Activity 4 – Pilots of implementation of food safety and quality management systems</a:t>
            </a:r>
            <a:r>
              <a:rPr lang="en-AU" sz="2400" b="1" u="sng" dirty="0" smtClean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AU" sz="2400" u="sng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/>
                </a:solidFill>
                <a:latin typeface="+mj-lt"/>
              </a:rPr>
              <a:t>The purpose of this activity is to provide </a:t>
            </a:r>
            <a:r>
              <a:rPr lang="en-AU" sz="2400" b="1" dirty="0">
                <a:solidFill>
                  <a:schemeClr val="tx1"/>
                </a:solidFill>
                <a:latin typeface="+mj-lt"/>
              </a:rPr>
              <a:t>in-job training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 to the </a:t>
            </a:r>
            <a:r>
              <a:rPr lang="en-AU" sz="2400" b="1" dirty="0">
                <a:solidFill>
                  <a:schemeClr val="tx1"/>
                </a:solidFill>
                <a:latin typeface="+mj-lt"/>
              </a:rPr>
              <a:t>staff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 of the FoodQA </a:t>
            </a:r>
            <a:r>
              <a:rPr lang="en-AU" sz="2400" b="1" dirty="0">
                <a:solidFill>
                  <a:schemeClr val="tx1"/>
                </a:solidFill>
                <a:latin typeface="+mj-lt"/>
              </a:rPr>
              <a:t>Centres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 in order to let them acquire the competences and experience in the implementation of food safety and quality management systems (ISO 9001:2008; 2 - Food Safety Management System – ISO 22000:2005; 3 – BRC Global Standard – Food (Issue 5); IFS – International Food Standard (Issue 5) and Global Gap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)</a:t>
            </a:r>
            <a:endParaRPr lang="en-AU" sz="24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331" y="269105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345822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10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963" y="2097384"/>
            <a:ext cx="8001000" cy="3810000"/>
          </a:xfrm>
        </p:spPr>
        <p:txBody>
          <a:bodyPr>
            <a:normAutofit fontScale="92500" lnSpcReduction="10000"/>
          </a:bodyPr>
          <a:lstStyle/>
          <a:p>
            <a:pPr lvl="0" algn="l">
              <a:spcBef>
                <a:spcPts val="0"/>
              </a:spcBef>
            </a:pPr>
            <a:r>
              <a:rPr lang="en-US" sz="2800" dirty="0" smtClean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-</a:t>
            </a:r>
            <a:r>
              <a:rPr lang="en-US" sz="2600" dirty="0" smtClean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 What </a:t>
            </a:r>
            <a:r>
              <a:rPr lang="en-US" sz="2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is </a:t>
            </a:r>
            <a:r>
              <a:rPr lang="en-US" sz="2600" dirty="0" smtClean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FOODQA?</a:t>
            </a:r>
            <a:endParaRPr lang="en-US" sz="2600" dirty="0">
              <a:solidFill>
                <a:prstClr val="black"/>
              </a:solidFill>
              <a:ea typeface="Verdana" pitchFamily="34" charset="0"/>
              <a:cs typeface="Verdana" pitchFamily="34" charset="0"/>
            </a:endParaRPr>
          </a:p>
          <a:p>
            <a:pPr lvl="0" algn="l">
              <a:spcBef>
                <a:spcPts val="0"/>
              </a:spcBef>
            </a:pPr>
            <a:endParaRPr lang="en-US" sz="2600" dirty="0">
              <a:solidFill>
                <a:prstClr val="black"/>
              </a:solidFill>
              <a:ea typeface="Verdana" pitchFamily="34" charset="0"/>
              <a:cs typeface="Verdana" pitchFamily="34" charset="0"/>
            </a:endParaRPr>
          </a:p>
          <a:p>
            <a:pPr lvl="0" algn="l">
              <a:spcBef>
                <a:spcPts val="0"/>
              </a:spcBef>
              <a:buFontTx/>
              <a:buChar char="-"/>
            </a:pPr>
            <a:r>
              <a:rPr lang="en-US" sz="2600" dirty="0" smtClean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 The </a:t>
            </a:r>
            <a:r>
              <a:rPr lang="en-US" sz="2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Project</a:t>
            </a:r>
          </a:p>
          <a:p>
            <a:pPr lvl="0" algn="l">
              <a:spcBef>
                <a:spcPts val="0"/>
              </a:spcBef>
            </a:pPr>
            <a:endParaRPr lang="en-US" sz="2600" dirty="0">
              <a:solidFill>
                <a:prstClr val="black"/>
              </a:solidFill>
              <a:ea typeface="Verdana" pitchFamily="34" charset="0"/>
              <a:cs typeface="Verdana" pitchFamily="34" charset="0"/>
            </a:endParaRPr>
          </a:p>
          <a:p>
            <a:pPr lvl="0" algn="l">
              <a:spcBef>
                <a:spcPts val="0"/>
              </a:spcBef>
            </a:pPr>
            <a:r>
              <a:rPr lang="en-US" sz="2600" dirty="0" smtClean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- Partners</a:t>
            </a:r>
            <a:endParaRPr lang="en-US" sz="2600" dirty="0">
              <a:solidFill>
                <a:prstClr val="black"/>
              </a:solidFill>
              <a:ea typeface="Verdana" pitchFamily="34" charset="0"/>
              <a:cs typeface="Verdana" pitchFamily="34" charset="0"/>
            </a:endParaRPr>
          </a:p>
          <a:p>
            <a:pPr lvl="0" algn="l">
              <a:spcBef>
                <a:spcPts val="0"/>
              </a:spcBef>
            </a:pPr>
            <a:endParaRPr lang="en-US" sz="2600" dirty="0">
              <a:solidFill>
                <a:prstClr val="black"/>
              </a:solidFill>
              <a:ea typeface="Verdana" pitchFamily="34" charset="0"/>
              <a:cs typeface="Verdana" pitchFamily="34" charset="0"/>
            </a:endParaRPr>
          </a:p>
          <a:p>
            <a:pPr lvl="0" algn="l">
              <a:spcBef>
                <a:spcPts val="0"/>
              </a:spcBef>
            </a:pPr>
            <a:r>
              <a:rPr lang="en-US" sz="2600" dirty="0" smtClean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- Expected </a:t>
            </a:r>
            <a:r>
              <a:rPr lang="en-US" sz="2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results and </a:t>
            </a:r>
            <a:r>
              <a:rPr lang="en-US" sz="2600" dirty="0" smtClean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Impacts</a:t>
            </a:r>
          </a:p>
          <a:p>
            <a:pPr lvl="0" algn="l">
              <a:spcBef>
                <a:spcPts val="0"/>
              </a:spcBef>
            </a:pPr>
            <a:endParaRPr lang="en-US" sz="2600" dirty="0">
              <a:solidFill>
                <a:prstClr val="black"/>
              </a:solidFill>
              <a:ea typeface="Verdana" pitchFamily="34" charset="0"/>
              <a:cs typeface="Verdana" pitchFamily="34" charset="0"/>
            </a:endParaRPr>
          </a:p>
          <a:p>
            <a:pPr lvl="0" algn="l">
              <a:spcBef>
                <a:spcPts val="0"/>
              </a:spcBef>
            </a:pPr>
            <a:r>
              <a:rPr lang="en-US" sz="2600" dirty="0" smtClean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- Objectives</a:t>
            </a:r>
          </a:p>
          <a:p>
            <a:pPr lvl="0" algn="l">
              <a:spcBef>
                <a:spcPts val="0"/>
              </a:spcBef>
            </a:pPr>
            <a:endParaRPr lang="en-US" sz="2600" dirty="0">
              <a:solidFill>
                <a:prstClr val="black"/>
              </a:solidFill>
              <a:ea typeface="Verdana" pitchFamily="34" charset="0"/>
              <a:cs typeface="Verdana" pitchFamily="34" charset="0"/>
            </a:endParaRPr>
          </a:p>
          <a:p>
            <a:pPr lvl="0" algn="l">
              <a:spcBef>
                <a:spcPts val="0"/>
              </a:spcBef>
            </a:pPr>
            <a:r>
              <a:rPr lang="en-US" sz="2600" dirty="0" smtClean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- Activities </a:t>
            </a:r>
            <a:r>
              <a:rPr lang="en-US" sz="26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and Scheduling</a:t>
            </a:r>
          </a:p>
          <a:p>
            <a:pPr algn="just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697" y="195530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345822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Outline</a:t>
            </a:r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80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963" y="2097384"/>
            <a:ext cx="8001000" cy="3810000"/>
          </a:xfrm>
        </p:spPr>
        <p:txBody>
          <a:bodyPr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400" b="1" u="sng" dirty="0">
                <a:solidFill>
                  <a:schemeClr val="tx1"/>
                </a:solidFill>
                <a:latin typeface="+mj-lt"/>
              </a:rPr>
              <a:t>Activity 4 – Pilots of implementation of food safety and quality management systems</a:t>
            </a:r>
            <a:r>
              <a:rPr lang="en-AU" sz="2400" b="1" u="sng" dirty="0" smtClean="0">
                <a:solidFill>
                  <a:schemeClr val="tx1"/>
                </a:solidFill>
                <a:latin typeface="+mj-lt"/>
              </a:rPr>
              <a:t>:</a:t>
            </a:r>
            <a:endParaRPr lang="en-AU" sz="2400" u="sng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AU" sz="2400" b="1" dirty="0" smtClean="0">
                <a:solidFill>
                  <a:schemeClr val="tx1"/>
                </a:solidFill>
                <a:latin typeface="+mj-lt"/>
              </a:rPr>
              <a:t>8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) </a:t>
            </a:r>
            <a:r>
              <a:rPr lang="en-AU" sz="2400" b="1" dirty="0">
                <a:solidFill>
                  <a:schemeClr val="tx1"/>
                </a:solidFill>
                <a:latin typeface="+mj-lt"/>
              </a:rPr>
              <a:t>companies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 will be used as 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pilots.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Each one of the standards 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will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be implemented at least in one 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company.</a:t>
            </a:r>
          </a:p>
          <a:p>
            <a:pPr algn="just"/>
            <a:endParaRPr lang="en-AU" sz="2400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The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implementation process is expected to have in </a:t>
            </a: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average </a:t>
            </a:r>
            <a:r>
              <a:rPr lang="en-AU" sz="2400" b="1" dirty="0" smtClean="0">
                <a:solidFill>
                  <a:schemeClr val="tx1"/>
                </a:solidFill>
                <a:latin typeface="+mj-lt"/>
              </a:rPr>
              <a:t>1 </a:t>
            </a:r>
            <a:r>
              <a:rPr lang="en-AU" sz="2400" b="1" dirty="0">
                <a:solidFill>
                  <a:schemeClr val="tx1"/>
                </a:solidFill>
                <a:latin typeface="+mj-lt"/>
              </a:rPr>
              <a:t>year</a:t>
            </a: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331" y="269105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345822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727336"/>
            <a:ext cx="8893279" cy="4673464"/>
          </a:xfrm>
        </p:spPr>
        <p:txBody>
          <a:bodyPr>
            <a:normAutofit fontScale="92500" lnSpcReduction="10000"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2600" b="1" u="sng" dirty="0">
                <a:solidFill>
                  <a:schemeClr val="tx1"/>
                </a:solidFill>
                <a:latin typeface="+mj-lt"/>
              </a:rPr>
              <a:t>Activity 5 – Web-portal development: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600" dirty="0">
                <a:solidFill>
                  <a:schemeClr val="tx1"/>
                </a:solidFill>
                <a:latin typeface="+mj-lt"/>
              </a:rPr>
              <a:t>The development of the web-portal will have the objective of </a:t>
            </a: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gathering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and </a:t>
            </a: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organising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multiple information and sources of information in the area of food quality and food safety, to make it available in a structured way to the industry and the food chain in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general: </a:t>
            </a:r>
            <a:endParaRPr lang="en-AU" sz="2600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n-AU" sz="2600" dirty="0" smtClean="0">
                <a:solidFill>
                  <a:schemeClr val="tx1"/>
                </a:solidFill>
                <a:latin typeface="+mj-lt"/>
                <a:hlinkClick r:id="rId3"/>
              </a:rPr>
              <a:t>http</a:t>
            </a:r>
            <a:r>
              <a:rPr lang="en-AU" sz="2600" dirty="0">
                <a:solidFill>
                  <a:schemeClr val="tx1"/>
                </a:solidFill>
                <a:latin typeface="+mj-lt"/>
                <a:hlinkClick r:id="rId3"/>
              </a:rPr>
              <a:t>://</a:t>
            </a:r>
            <a:r>
              <a:rPr lang="en-AU" sz="2600" dirty="0" smtClean="0">
                <a:solidFill>
                  <a:schemeClr val="tx1"/>
                </a:solidFill>
                <a:latin typeface="+mj-lt"/>
                <a:hlinkClick r:id="rId3"/>
              </a:rPr>
              <a:t>foodqa.just.edu.jo/Pages/default.aspx</a:t>
            </a:r>
            <a:endParaRPr lang="en-AU" sz="2600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n-AU" sz="2600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It is intended that this web-portal </a:t>
            </a: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becomes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an instrument of communication between Academia and Industry and a tool that becomes regularly used by the industry and the other players of the food chain as source of relevant information for the development of their activities and knowledge </a:t>
            </a: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upgrade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200" y="6248400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697" y="262630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198360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59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1727336"/>
            <a:ext cx="8763000" cy="4749664"/>
          </a:xfrm>
        </p:spPr>
        <p:txBody>
          <a:bodyPr>
            <a:normAutofit fontScale="92500" lnSpcReduction="10000"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2600" b="1" u="sng" dirty="0">
                <a:solidFill>
                  <a:schemeClr val="tx1"/>
                </a:solidFill>
                <a:latin typeface="+mj-lt"/>
              </a:rPr>
              <a:t>Activity 5 – Web-portal development: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 The type of information that is intended to be gathered will include:</a:t>
            </a:r>
          </a:p>
          <a:p>
            <a:pPr marL="346075" indent="-346075" algn="just">
              <a:buFont typeface="+mj-lt"/>
              <a:buAutoNum type="arabicPeriod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Different 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types of links, such as: link to RASFF (Rapid Alert System for Food and Feed) and TRACES; links to Codex </a:t>
            </a:r>
            <a:r>
              <a:rPr lang="en-US" sz="2600" dirty="0" err="1">
                <a:solidFill>
                  <a:schemeClr val="tx1"/>
                </a:solidFill>
                <a:latin typeface="+mj-lt"/>
              </a:rPr>
              <a:t>Alimentarius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; Links to national and European Food Safety Agencies; links to EU Legislation, Links to scientific and technical publishers. </a:t>
            </a:r>
          </a:p>
          <a:p>
            <a:pPr marL="346075" indent="-346075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Technical documents related to food safety per topic (e.g. labelling, additives, materials in contacts with foods, GMO’s, contaminants) </a:t>
            </a:r>
          </a:p>
          <a:p>
            <a:pPr marL="346075" indent="-346075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Technical documents related to food quality and quality management systems.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" y="6248400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697" y="262630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198360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920" y="1919927"/>
            <a:ext cx="8176037" cy="4455816"/>
          </a:xfrm>
        </p:spPr>
        <p:txBody>
          <a:bodyPr>
            <a:normAutofit fontScale="85000" lnSpcReduction="20000"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22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Activity 6 – Establishment of the Academia-Industry Council</a:t>
            </a:r>
            <a:r>
              <a:rPr lang="en-AU" sz="2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2600" b="1" u="sng" dirty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This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Council will include representatives both from Academia and Industry. </a:t>
            </a:r>
            <a:endParaRPr lang="en-AU" sz="2600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The </a:t>
            </a:r>
            <a:r>
              <a:rPr lang="en-AU" sz="2600" b="1" dirty="0">
                <a:solidFill>
                  <a:schemeClr val="tx1"/>
                </a:solidFill>
                <a:latin typeface="+mj-lt"/>
              </a:rPr>
              <a:t>representative from the Academia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will be nominated by the universities among the professors of the faculties more directly related with the activities of the FoodQA Centres. </a:t>
            </a:r>
            <a:endParaRPr lang="en-AU" sz="2600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As </a:t>
            </a:r>
            <a:r>
              <a:rPr lang="en-AU" sz="2600" b="1" dirty="0">
                <a:solidFill>
                  <a:schemeClr val="tx1"/>
                </a:solidFill>
                <a:latin typeface="+mj-lt"/>
              </a:rPr>
              <a:t>representative of the Industry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it will be invited representatives from the most important food associations and companies in the </a:t>
            </a: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country.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This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Council will have a counselling role to FoodQA Centres and to the Project Management Board during the duration of the project. </a:t>
            </a:r>
            <a:endParaRPr lang="en-AU" sz="2600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It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is expected that the Academia-Industry Council would meet </a:t>
            </a:r>
            <a:r>
              <a:rPr lang="en-AU" sz="2600" b="1" dirty="0">
                <a:solidFill>
                  <a:schemeClr val="tx1"/>
                </a:solidFill>
                <a:latin typeface="+mj-lt"/>
              </a:rPr>
              <a:t>twice a </a:t>
            </a:r>
            <a:r>
              <a:rPr lang="en-AU" sz="2600" b="1" dirty="0" smtClean="0">
                <a:solidFill>
                  <a:schemeClr val="tx1"/>
                </a:solidFill>
                <a:latin typeface="+mj-lt"/>
              </a:rPr>
              <a:t>year.</a:t>
            </a:r>
            <a:endParaRPr lang="en-AU" sz="26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089" y="271932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2788" y="1203328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Activities and Scheduling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98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963" y="2097384"/>
            <a:ext cx="8001000" cy="3810000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984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522354" y="3200400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Discussion (Questions and Concerns)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5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963" y="2097384"/>
            <a:ext cx="8001000" cy="3810000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325" y="322748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339275" y="2971800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Thanks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65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940" y="1524000"/>
            <a:ext cx="8866240" cy="4996017"/>
          </a:xfrm>
        </p:spPr>
        <p:txBody>
          <a:bodyPr>
            <a:normAutofit fontScale="77500" lnSpcReduction="20000"/>
          </a:bodyPr>
          <a:lstStyle/>
          <a:p>
            <a:pPr marL="342900" lvl="0" indent="-342900" algn="l"/>
            <a:r>
              <a:rPr lang="en-US" sz="3100" b="1" dirty="0">
                <a:solidFill>
                  <a:srgbClr val="D09E00"/>
                </a:solidFill>
                <a:latin typeface="+mj-lt"/>
              </a:rPr>
              <a:t>Project Title:</a:t>
            </a:r>
          </a:p>
          <a:p>
            <a:pPr marL="342900" indent="-342900" algn="l"/>
            <a:r>
              <a:rPr lang="en-GB" sz="3100" dirty="0" smtClean="0">
                <a:solidFill>
                  <a:prstClr val="black"/>
                </a:solidFill>
                <a:latin typeface="+mj-lt"/>
              </a:rPr>
              <a:t>“</a:t>
            </a:r>
            <a:r>
              <a:rPr lang="en-AU" sz="3100" b="1" dirty="0">
                <a:ln/>
                <a:solidFill>
                  <a:srgbClr val="098150"/>
                </a:solidFill>
                <a:latin typeface="+mj-lt"/>
              </a:rPr>
              <a:t>Fostering Academia-Industry Collaboration in Food Safety and </a:t>
            </a:r>
            <a:r>
              <a:rPr lang="en-AU" sz="3100" b="1" dirty="0" smtClean="0">
                <a:ln/>
                <a:solidFill>
                  <a:srgbClr val="098150"/>
                </a:solidFill>
                <a:latin typeface="+mj-lt"/>
              </a:rPr>
              <a:t>Quality</a:t>
            </a:r>
            <a:r>
              <a:rPr lang="en-GB" sz="3100" dirty="0" smtClean="0">
                <a:solidFill>
                  <a:prstClr val="black"/>
                </a:solidFill>
                <a:latin typeface="+mj-lt"/>
              </a:rPr>
              <a:t>”</a:t>
            </a:r>
            <a:endParaRPr lang="en-US" sz="3100" dirty="0">
              <a:solidFill>
                <a:prstClr val="black"/>
              </a:solidFill>
              <a:latin typeface="+mj-lt"/>
            </a:endParaRPr>
          </a:p>
          <a:p>
            <a:pPr marL="342900" lvl="0" indent="-342900" algn="l"/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Project Acronym:</a:t>
            </a:r>
          </a:p>
          <a:p>
            <a:pPr marL="342900" indent="-342900" algn="l"/>
            <a:r>
              <a:rPr lang="en-US" sz="3100" dirty="0">
                <a:solidFill>
                  <a:prstClr val="black"/>
                </a:solidFill>
                <a:latin typeface="+mj-lt"/>
                <a:ea typeface="Calibri"/>
                <a:cs typeface="Arial"/>
              </a:rPr>
              <a:t>   </a:t>
            </a:r>
            <a:r>
              <a:rPr lang="en-AU" sz="3100" b="1" dirty="0">
                <a:ln/>
                <a:solidFill>
                  <a:srgbClr val="098150"/>
                </a:solidFill>
                <a:latin typeface="+mj-lt"/>
              </a:rPr>
              <a:t>(FOODQA)</a:t>
            </a:r>
            <a:endParaRPr lang="en-US" sz="3100" b="1" dirty="0">
              <a:ln/>
              <a:solidFill>
                <a:srgbClr val="098150"/>
              </a:solidFill>
              <a:latin typeface="+mj-lt"/>
            </a:endParaRPr>
          </a:p>
          <a:p>
            <a:pPr marL="342900" lvl="0" indent="-342900" algn="l"/>
            <a:endParaRPr lang="en-US" sz="3100" dirty="0">
              <a:solidFill>
                <a:prstClr val="black"/>
              </a:solidFill>
              <a:latin typeface="+mj-lt"/>
              <a:ea typeface="Calibri"/>
              <a:cs typeface="Arial"/>
            </a:endParaRPr>
          </a:p>
          <a:p>
            <a:pPr marL="342900" lvl="0" indent="-342900" algn="l"/>
            <a:r>
              <a:rPr lang="en-US" sz="3100" b="1" dirty="0">
                <a:solidFill>
                  <a:srgbClr val="1F497D">
                    <a:lumMod val="60000"/>
                    <a:lumOff val="40000"/>
                  </a:srgbClr>
                </a:solidFill>
                <a:latin typeface="+mj-lt"/>
              </a:rPr>
              <a:t>Funding Agency:</a:t>
            </a:r>
            <a:endParaRPr lang="en-US" sz="3100" b="1" dirty="0">
              <a:solidFill>
                <a:srgbClr val="1F497D">
                  <a:lumMod val="60000"/>
                  <a:lumOff val="40000"/>
                </a:srgbClr>
              </a:solidFill>
              <a:latin typeface="+mj-lt"/>
              <a:cs typeface="Arial"/>
            </a:endParaRPr>
          </a:p>
          <a:p>
            <a:pPr marL="342900" lvl="0" indent="-342900" algn="l"/>
            <a:r>
              <a:rPr lang="en-US" sz="3100" dirty="0">
                <a:solidFill>
                  <a:prstClr val="black"/>
                </a:solidFill>
                <a:latin typeface="+mj-lt"/>
              </a:rPr>
              <a:t>   The Education, Audiovisual and Culture Executive </a:t>
            </a:r>
          </a:p>
          <a:p>
            <a:pPr marL="342900" lvl="0" indent="-342900" algn="l"/>
            <a:r>
              <a:rPr lang="en-US" sz="3100" dirty="0">
                <a:solidFill>
                  <a:prstClr val="black"/>
                </a:solidFill>
                <a:latin typeface="+mj-lt"/>
              </a:rPr>
              <a:t>   Agency (EACEA) European Union</a:t>
            </a:r>
            <a:endParaRPr lang="en-US" sz="3100" dirty="0">
              <a:solidFill>
                <a:prstClr val="black"/>
              </a:solidFill>
              <a:latin typeface="+mj-lt"/>
              <a:ea typeface="Calibri"/>
              <a:cs typeface="Arial"/>
            </a:endParaRPr>
          </a:p>
          <a:p>
            <a:pPr marL="342900" lvl="0" indent="-342900" algn="l"/>
            <a:r>
              <a:rPr lang="en-US" sz="3100" b="1" dirty="0" err="1">
                <a:solidFill>
                  <a:srgbClr val="FF0000"/>
                </a:solidFill>
                <a:latin typeface="+mj-lt"/>
              </a:rPr>
              <a:t>Programme</a:t>
            </a:r>
            <a:r>
              <a:rPr lang="en-US" sz="3100" b="1" dirty="0">
                <a:solidFill>
                  <a:srgbClr val="FF0000"/>
                </a:solidFill>
                <a:latin typeface="+mj-lt"/>
              </a:rPr>
              <a:t>: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3100" dirty="0">
                <a:solidFill>
                  <a:prstClr val="black"/>
                </a:solidFill>
                <a:latin typeface="+mj-lt"/>
                <a:ea typeface="Calibri"/>
                <a:cs typeface="Arial"/>
              </a:rPr>
              <a:t>   </a:t>
            </a:r>
            <a:r>
              <a:rPr lang="en-US" sz="3100" dirty="0" smtClean="0">
                <a:solidFill>
                  <a:prstClr val="black"/>
                </a:solidFill>
                <a:latin typeface="+mj-lt"/>
                <a:ea typeface="Calibri"/>
                <a:cs typeface="Arial"/>
              </a:rPr>
              <a:t>Erasmus+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3100" b="1" dirty="0" smtClean="0">
                <a:solidFill>
                  <a:schemeClr val="accent1"/>
                </a:solidFill>
                <a:latin typeface="+mj-lt"/>
              </a:rPr>
              <a:t>Duration</a:t>
            </a:r>
            <a:r>
              <a:rPr lang="en-US" sz="3100" b="1" dirty="0">
                <a:solidFill>
                  <a:schemeClr val="accent1"/>
                </a:solidFill>
                <a:latin typeface="+mj-lt"/>
              </a:rPr>
              <a:t>: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3100" dirty="0">
                <a:latin typeface="+mj-lt"/>
              </a:rPr>
              <a:t>   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15</a:t>
            </a:r>
            <a:r>
              <a:rPr lang="en-US" sz="3100" baseline="30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th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October 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2016 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till 15 October 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2019</a:t>
            </a:r>
            <a:endParaRPr lang="en-US" sz="31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marL="342900" lvl="0" indent="-342900" algn="l"/>
            <a:endParaRPr lang="en-US" sz="2800" dirty="0" smtClean="0">
              <a:solidFill>
                <a:prstClr val="black"/>
              </a:solidFill>
              <a:ea typeface="Calibri"/>
              <a:cs typeface="Arial"/>
            </a:endParaRPr>
          </a:p>
          <a:p>
            <a:pPr marL="342900" lvl="0" indent="-342900" algn="l"/>
            <a:endParaRPr lang="en-US" sz="2800" dirty="0">
              <a:solidFill>
                <a:prstClr val="black"/>
              </a:solidFill>
              <a:ea typeface="Calibri"/>
              <a:cs typeface="Arial"/>
            </a:endParaRPr>
          </a:p>
          <a:p>
            <a:pPr algn="just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551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697" y="195530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038609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Outline</a:t>
            </a:r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95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1777" y="2097384"/>
            <a:ext cx="8001000" cy="3810000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03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34950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757859"/>
              </p:ext>
            </p:extLst>
          </p:nvPr>
        </p:nvGraphicFramePr>
        <p:xfrm>
          <a:off x="491647" y="1894562"/>
          <a:ext cx="7661753" cy="4116483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3927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0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Name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Country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4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Jordan University </a:t>
                      </a:r>
                      <a:r>
                        <a:rPr lang="en-US" sz="2400" dirty="0" smtClean="0">
                          <a:effectLst/>
                        </a:rPr>
                        <a:t>of </a:t>
                      </a:r>
                      <a:r>
                        <a:rPr lang="en-US" sz="2400" dirty="0">
                          <a:effectLst/>
                        </a:rPr>
                        <a:t>S</a:t>
                      </a:r>
                      <a:r>
                        <a:rPr lang="en-US" sz="2400" dirty="0" smtClean="0">
                          <a:effectLst/>
                        </a:rPr>
                        <a:t>cience </a:t>
                      </a:r>
                      <a:r>
                        <a:rPr lang="en-US" sz="2400" dirty="0">
                          <a:effectLst/>
                        </a:rPr>
                        <a:t>and </a:t>
                      </a:r>
                      <a:r>
                        <a:rPr lang="en-US" sz="2400" dirty="0" smtClean="0">
                          <a:effectLst/>
                        </a:rPr>
                        <a:t>Technology 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Jordan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63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The University of Jordan 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Jordan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0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287780" algn="l"/>
                        </a:tabLst>
                      </a:pPr>
                      <a:r>
                        <a:rPr lang="en-US" sz="2400" dirty="0" err="1">
                          <a:effectLst/>
                        </a:rPr>
                        <a:t>Mutah</a:t>
                      </a:r>
                      <a:r>
                        <a:rPr lang="en-US" sz="2400" dirty="0">
                          <a:effectLst/>
                        </a:rPr>
                        <a:t> University 	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Jordan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8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Al- </a:t>
                      </a:r>
                      <a:r>
                        <a:rPr lang="en-US" sz="2400" dirty="0" err="1">
                          <a:effectLst/>
                        </a:rPr>
                        <a:t>Balqa</a:t>
                      </a:r>
                      <a:r>
                        <a:rPr lang="en-US" sz="2400" dirty="0">
                          <a:effectLst/>
                        </a:rPr>
                        <a:t>' Applied University 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Jordan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4" name="Picture 23" descr="Image result for just logo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583" y="2297892"/>
            <a:ext cx="750570" cy="71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 descr="Image result for university of jordan logo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1666" y="3154891"/>
            <a:ext cx="567690" cy="71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 descr="Image result for mutah logo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271" y="4102638"/>
            <a:ext cx="671195" cy="71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 descr="Image result for Al- Balqa' Applied University  logo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271" y="5148512"/>
            <a:ext cx="652780" cy="719455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Subtitle 2"/>
          <p:cNvSpPr txBox="1">
            <a:spLocks/>
          </p:cNvSpPr>
          <p:nvPr/>
        </p:nvSpPr>
        <p:spPr>
          <a:xfrm>
            <a:off x="491647" y="1345822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Partners</a:t>
            </a:r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97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1777" y="2097384"/>
            <a:ext cx="8001000" cy="3810000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34950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059135"/>
              </p:ext>
            </p:extLst>
          </p:nvPr>
        </p:nvGraphicFramePr>
        <p:xfrm>
          <a:off x="491645" y="1371601"/>
          <a:ext cx="7890354" cy="4419599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4368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67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19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Name</a:t>
                      </a: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Country</a:t>
                      </a: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17115" algn="l"/>
                          <a:tab pos="3396615" algn="l"/>
                          <a:tab pos="5074920" algn="l"/>
                          <a:tab pos="5974715" algn="l"/>
                          <a:tab pos="6844030" algn="l"/>
                        </a:tabLst>
                      </a:pPr>
                      <a:r>
                        <a:rPr lang="en-US" sz="2400" kern="1200" dirty="0">
                          <a:effectLst/>
                        </a:rPr>
                        <a:t>Jordan Company for Antibody Production </a:t>
                      </a: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Jordan</a:t>
                      </a: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The Jordan Food and Drug Administration </a:t>
                      </a: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Jordan</a:t>
                      </a: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Leipzig University of Applied Science </a:t>
                      </a: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Germany</a:t>
                      </a: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University of </a:t>
                      </a:r>
                      <a:r>
                        <a:rPr lang="en-US" sz="2400" kern="1200" dirty="0" err="1">
                          <a:effectLst/>
                        </a:rPr>
                        <a:t>Teramo</a:t>
                      </a:r>
                      <a:r>
                        <a:rPr lang="en-US" sz="2400" kern="1200" dirty="0">
                          <a:effectLst/>
                        </a:rPr>
                        <a:t> </a:t>
                      </a: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Italy</a:t>
                      </a: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" name="Picture 10" descr="Image result for Jordan Company for Antibody Production monojo  logo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526" y="1968904"/>
            <a:ext cx="1047274" cy="6857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Image result for The Jordan Food and Drug Administration   logo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526" y="2965206"/>
            <a:ext cx="791845" cy="7677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Image result for Leipzig University of Applied Science    logo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49" y="4002384"/>
            <a:ext cx="1326198" cy="6198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Image result for University of Teramo    logo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671" y="4865769"/>
            <a:ext cx="1411129" cy="6451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263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1777" y="2097384"/>
            <a:ext cx="8001000" cy="3810000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34950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947778"/>
              </p:ext>
            </p:extLst>
          </p:nvPr>
        </p:nvGraphicFramePr>
        <p:xfrm>
          <a:off x="665576" y="1524000"/>
          <a:ext cx="7716423" cy="4600814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4271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1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2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9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Name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Country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17115" algn="l"/>
                          <a:tab pos="3396615" algn="l"/>
                          <a:tab pos="5074920" algn="l"/>
                          <a:tab pos="5974715" algn="l"/>
                          <a:tab pos="6844030" algn="l"/>
                        </a:tabLst>
                      </a:pPr>
                      <a:r>
                        <a:rPr lang="en-GB" sz="2400" dirty="0">
                          <a:effectLst/>
                        </a:rPr>
                        <a:t>UNIVERSITY OF SPLIT (SVEUČILIŠTE U SPLITU)  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Croatia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17115" algn="l"/>
                          <a:tab pos="3396615" algn="l"/>
                          <a:tab pos="5074920" algn="l"/>
                          <a:tab pos="5974715" algn="l"/>
                          <a:tab pos="6844030" algn="l"/>
                        </a:tabLst>
                      </a:pPr>
                      <a:r>
                        <a:rPr lang="en-GB" sz="2400" dirty="0" err="1">
                          <a:effectLst/>
                        </a:rPr>
                        <a:t>Jerash</a:t>
                      </a:r>
                      <a:r>
                        <a:rPr lang="en-GB" sz="2400" dirty="0">
                          <a:effectLst/>
                        </a:rPr>
                        <a:t> University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Jordan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2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17115" algn="l"/>
                          <a:tab pos="3396615" algn="l"/>
                          <a:tab pos="5074920" algn="l"/>
                          <a:tab pos="5974715" algn="l"/>
                          <a:tab pos="6844030" algn="l"/>
                        </a:tabLst>
                      </a:pPr>
                      <a:r>
                        <a:rPr lang="en-GB" sz="2400" dirty="0">
                          <a:effectLst/>
                        </a:rPr>
                        <a:t>Agricultural University of Athens  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Greece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2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17115" algn="l"/>
                          <a:tab pos="3396615" algn="l"/>
                          <a:tab pos="5074920" algn="l"/>
                          <a:tab pos="5974715" algn="l"/>
                          <a:tab pos="6844030" algn="l"/>
                        </a:tabLst>
                      </a:pPr>
                      <a:r>
                        <a:rPr lang="en-GB" sz="2400" dirty="0">
                          <a:effectLst/>
                        </a:rPr>
                        <a:t>Paulo &amp; Beatriz-</a:t>
                      </a:r>
                      <a:r>
                        <a:rPr lang="en-GB" sz="2400" dirty="0" err="1">
                          <a:effectLst/>
                        </a:rPr>
                        <a:t>consultores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2400" dirty="0" err="1">
                          <a:effectLst/>
                        </a:rPr>
                        <a:t>Associados</a:t>
                      </a:r>
                      <a:r>
                        <a:rPr lang="en-GB" sz="2400" dirty="0">
                          <a:effectLst/>
                        </a:rPr>
                        <a:t>, </a:t>
                      </a:r>
                      <a:r>
                        <a:rPr lang="en-GB" sz="2400" dirty="0" err="1">
                          <a:effectLst/>
                        </a:rPr>
                        <a:t>Lda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Portugal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2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17115" algn="l"/>
                          <a:tab pos="3396615" algn="l"/>
                          <a:tab pos="5074920" algn="l"/>
                          <a:tab pos="5974715" algn="l"/>
                          <a:tab pos="6844030" algn="l"/>
                        </a:tabLst>
                      </a:pPr>
                      <a:r>
                        <a:rPr lang="en-GB" sz="2400" dirty="0">
                          <a:effectLst/>
                        </a:rPr>
                        <a:t>Creative Thinking Development 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Greece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" name="Picture 10" descr="Image result for UNIVERSITY OF SPLIT (SVEUČILIŠTE U SPLITU)    logo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588" y="2148376"/>
            <a:ext cx="732155" cy="71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Image result for Jerash University logo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438" y="2942789"/>
            <a:ext cx="486410" cy="71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Image result for Agricultural University of Athens   logo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916" y="3812159"/>
            <a:ext cx="719455" cy="71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 descr="Image result for Paulo &amp; Beatriz-consultores Associados, Lda   logo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887" y="4626284"/>
            <a:ext cx="1632585" cy="5327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 descr="https://static.wixstatic.com/media/a99edb_a84c713aa41f47868d9543585aa0cde3.png/v1/fill/w_305,h_138,al_c,usm_0.66_1.00_0.01/a99edb_a84c713aa41f47868d9543585aa0cde3.png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887" y="5459639"/>
            <a:ext cx="1411288" cy="6145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021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4475" y="1676400"/>
            <a:ext cx="8440925" cy="4850770"/>
          </a:xfrm>
        </p:spPr>
        <p:txBody>
          <a:bodyPr>
            <a:normAutofit fontScale="92500"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Establishment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of centres that strengthen the food safety procedure and help in </a:t>
            </a:r>
            <a:r>
              <a:rPr lang="en-AU" sz="2600" b="1" dirty="0">
                <a:solidFill>
                  <a:schemeClr val="tx1"/>
                </a:solidFill>
                <a:latin typeface="+mj-lt"/>
              </a:rPr>
              <a:t>preventing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 cases of foodborne diseases in the </a:t>
            </a: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world.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AU" sz="2600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600" dirty="0">
                <a:solidFill>
                  <a:schemeClr val="tx1"/>
                </a:solidFill>
                <a:latin typeface="+mj-lt"/>
              </a:rPr>
              <a:t>The FoodQA </a:t>
            </a: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will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work in synergism with the </a:t>
            </a:r>
            <a:r>
              <a:rPr lang="en-AU" sz="2600" b="1" dirty="0">
                <a:solidFill>
                  <a:schemeClr val="tx1"/>
                </a:solidFill>
                <a:latin typeface="+mj-lt"/>
              </a:rPr>
              <a:t>JFDA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 to </a:t>
            </a:r>
            <a:r>
              <a:rPr lang="en-AU" sz="2600" b="1" dirty="0">
                <a:solidFill>
                  <a:schemeClr val="tx1"/>
                </a:solidFill>
                <a:latin typeface="+mj-lt"/>
              </a:rPr>
              <a:t>improve the quality of food and food processing in the </a:t>
            </a:r>
            <a:r>
              <a:rPr lang="en-AU" sz="2600" b="1" dirty="0" smtClean="0">
                <a:solidFill>
                  <a:schemeClr val="tx1"/>
                </a:solidFill>
                <a:latin typeface="+mj-lt"/>
              </a:rPr>
              <a:t>industry</a:t>
            </a: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AU" sz="2600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Strengthening </a:t>
            </a:r>
            <a:r>
              <a:rPr lang="en-AU" sz="2600" dirty="0">
                <a:solidFill>
                  <a:schemeClr val="tx1"/>
                </a:solidFill>
                <a:latin typeface="+mj-lt"/>
              </a:rPr>
              <a:t>food business </a:t>
            </a:r>
            <a:r>
              <a:rPr lang="en-AU" sz="2600" b="1" dirty="0" smtClean="0">
                <a:solidFill>
                  <a:schemeClr val="tx1"/>
                </a:solidFill>
                <a:latin typeface="+mj-lt"/>
              </a:rPr>
              <a:t>competitiveness of Jordanian products to access gulf and EU markets.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AU" sz="2600" b="1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600" b="1" dirty="0" smtClean="0">
                <a:solidFill>
                  <a:schemeClr val="tx1"/>
                </a:solidFill>
                <a:latin typeface="+mj-lt"/>
              </a:rPr>
              <a:t>Strengthening </a:t>
            </a:r>
            <a:r>
              <a:rPr lang="en-AU" sz="2600" b="1" dirty="0">
                <a:solidFill>
                  <a:schemeClr val="tx1"/>
                </a:solidFill>
                <a:latin typeface="+mj-lt"/>
              </a:rPr>
              <a:t>and enhancing the role of universities (academia) and industry in food </a:t>
            </a:r>
            <a:r>
              <a:rPr lang="en-AU" sz="2600" b="1" dirty="0" smtClean="0">
                <a:solidFill>
                  <a:schemeClr val="tx1"/>
                </a:solidFill>
                <a:latin typeface="+mj-lt"/>
              </a:rPr>
              <a:t>sector</a:t>
            </a:r>
            <a:r>
              <a:rPr lang="en-AU" sz="2600" dirty="0" smtClean="0">
                <a:solidFill>
                  <a:schemeClr val="tx1"/>
                </a:solidFill>
                <a:latin typeface="+mj-lt"/>
              </a:rPr>
              <a:t>.</a:t>
            </a:r>
            <a:endParaRPr lang="en-AU" sz="2600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525" y="296941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74475" y="1203928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Objectives</a:t>
            </a:r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29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1463" y="1742062"/>
            <a:ext cx="8267700" cy="4267200"/>
          </a:xfrm>
        </p:spPr>
        <p:txBody>
          <a:bodyPr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AU" sz="2400" dirty="0" smtClean="0">
                <a:solidFill>
                  <a:schemeClr val="tx1"/>
                </a:solidFill>
                <a:latin typeface="+mj-lt"/>
              </a:rPr>
              <a:t>To </a:t>
            </a:r>
            <a:r>
              <a:rPr lang="en-AU" sz="2400" b="1" dirty="0" smtClean="0">
                <a:solidFill>
                  <a:schemeClr val="tx1"/>
                </a:solidFill>
                <a:latin typeface="+mj-lt"/>
              </a:rPr>
              <a:t>identify </a:t>
            </a:r>
            <a:r>
              <a:rPr lang="en-AU" sz="2400" b="1" dirty="0">
                <a:solidFill>
                  <a:schemeClr val="tx1"/>
                </a:solidFill>
                <a:latin typeface="+mj-lt"/>
              </a:rPr>
              <a:t>the </a:t>
            </a:r>
            <a:r>
              <a:rPr lang="en-AU" sz="2400" b="1" dirty="0" smtClean="0">
                <a:solidFill>
                  <a:schemeClr val="tx1"/>
                </a:solidFill>
                <a:latin typeface="+mj-lt"/>
              </a:rPr>
              <a:t>local needs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in food </a:t>
            </a:r>
            <a:r>
              <a:rPr lang="en-AU" sz="2400" b="1" dirty="0">
                <a:solidFill>
                  <a:schemeClr val="tx1"/>
                </a:solidFill>
                <a:latin typeface="+mj-lt"/>
              </a:rPr>
              <a:t>companies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 in order to better shape </a:t>
            </a:r>
            <a:r>
              <a:rPr lang="en-AU" sz="2400" b="1" dirty="0">
                <a:solidFill>
                  <a:schemeClr val="tx1"/>
                </a:solidFill>
                <a:latin typeface="+mj-lt"/>
              </a:rPr>
              <a:t>training courses </a:t>
            </a:r>
            <a:r>
              <a:rPr lang="en-AU" sz="2400" dirty="0">
                <a:solidFill>
                  <a:schemeClr val="tx1"/>
                </a:solidFill>
                <a:latin typeface="+mj-lt"/>
              </a:rPr>
              <a:t>and encourage close interactions of authorities with the concerned companies. </a:t>
            </a:r>
            <a:endParaRPr lang="en-AU" sz="2400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To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put together revised and new training courses for all stakeholders.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The new training model will be disseminated and promoted through this project network and during related competitions after the end of the project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.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697" y="346604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143000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Objectives</a:t>
            </a:r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84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610599" cy="4419600"/>
          </a:xfrm>
        </p:spPr>
        <p:txBody>
          <a:bodyPr>
            <a:normAutofit/>
          </a:bodyPr>
          <a:lstStyle/>
          <a:p>
            <a:pPr algn="just"/>
            <a:r>
              <a:rPr lang="en-AU" sz="2400" u="sng" dirty="0" smtClean="0">
                <a:solidFill>
                  <a:schemeClr val="tx1"/>
                </a:solidFill>
              </a:rPr>
              <a:t>The </a:t>
            </a:r>
            <a:r>
              <a:rPr lang="en-AU" sz="2400" u="sng" dirty="0">
                <a:solidFill>
                  <a:schemeClr val="tx1"/>
                </a:solidFill>
              </a:rPr>
              <a:t>4 main target groups of FoodQA project are</a:t>
            </a:r>
            <a:r>
              <a:rPr lang="en-AU" sz="2400" dirty="0">
                <a:solidFill>
                  <a:schemeClr val="tx1"/>
                </a:solidFill>
              </a:rPr>
              <a:t>:</a:t>
            </a:r>
          </a:p>
          <a:p>
            <a:pPr marL="576263" indent="-238125" algn="just">
              <a:buFont typeface="+mj-lt"/>
              <a:buAutoNum type="arabicPeriod"/>
            </a:pPr>
            <a:r>
              <a:rPr lang="en-AU" sz="2400" b="1" dirty="0" smtClean="0">
                <a:solidFill>
                  <a:schemeClr val="tx1"/>
                </a:solidFill>
              </a:rPr>
              <a:t> Staff/Researchers</a:t>
            </a:r>
            <a:r>
              <a:rPr lang="en-AU" sz="2400" dirty="0">
                <a:solidFill>
                  <a:schemeClr val="tx1"/>
                </a:solidFill>
              </a:rPr>
              <a:t>: better comprehension of all industrial </a:t>
            </a:r>
            <a:r>
              <a:rPr lang="en-AU" sz="2400" dirty="0" smtClean="0">
                <a:solidFill>
                  <a:schemeClr val="tx1"/>
                </a:solidFill>
              </a:rPr>
              <a:t>constraints</a:t>
            </a:r>
          </a:p>
          <a:p>
            <a:pPr marL="576263" indent="-238125" algn="just">
              <a:buFont typeface="+mj-lt"/>
              <a:buAutoNum type="arabicPeriod"/>
            </a:pPr>
            <a:endParaRPr lang="en-AU" sz="2400" dirty="0">
              <a:solidFill>
                <a:schemeClr val="tx1"/>
              </a:solidFill>
            </a:endParaRPr>
          </a:p>
          <a:p>
            <a:pPr marL="576263" indent="-238125" algn="just">
              <a:buFont typeface="+mj-lt"/>
              <a:buAutoNum type="arabicPeriod"/>
            </a:pPr>
            <a:r>
              <a:rPr lang="en-AU" sz="2400" b="1" dirty="0" smtClean="0">
                <a:solidFill>
                  <a:schemeClr val="tx1"/>
                </a:solidFill>
              </a:rPr>
              <a:t> Students/Trainees</a:t>
            </a:r>
            <a:r>
              <a:rPr lang="en-AU" sz="2400" dirty="0">
                <a:solidFill>
                  <a:schemeClr val="tx1"/>
                </a:solidFill>
              </a:rPr>
              <a:t>: stimulation of entrepreneurship spirit, foster innovation and improve entrepreneurial </a:t>
            </a:r>
            <a:r>
              <a:rPr lang="en-AU" sz="2400" dirty="0" smtClean="0">
                <a:solidFill>
                  <a:schemeClr val="tx1"/>
                </a:solidFill>
              </a:rPr>
              <a:t>skills</a:t>
            </a:r>
          </a:p>
          <a:p>
            <a:pPr marL="338138" algn="just"/>
            <a:endParaRPr lang="en-AU" sz="2400" dirty="0" smtClean="0">
              <a:solidFill>
                <a:schemeClr val="tx1"/>
              </a:solidFill>
            </a:endParaRPr>
          </a:p>
          <a:p>
            <a:pPr marL="338138" algn="just"/>
            <a:r>
              <a:rPr lang="en-AU" sz="2400" dirty="0" smtClean="0">
                <a:solidFill>
                  <a:schemeClr val="tx1"/>
                </a:solidFill>
              </a:rPr>
              <a:t>FoodQA </a:t>
            </a:r>
            <a:r>
              <a:rPr lang="en-AU" sz="2400" dirty="0">
                <a:solidFill>
                  <a:schemeClr val="tx1"/>
                </a:solidFill>
              </a:rPr>
              <a:t>project will help to better guide the students and trainees and increase their employability, capability to solve obstacles and better implement food quality </a:t>
            </a:r>
            <a:r>
              <a:rPr lang="en-AU" sz="2400" dirty="0" smtClean="0">
                <a:solidFill>
                  <a:schemeClr val="tx1"/>
                </a:solidFill>
              </a:rPr>
              <a:t>systems</a:t>
            </a:r>
            <a:endParaRPr lang="en-AU" sz="2400" dirty="0">
              <a:solidFill>
                <a:schemeClr val="tx1"/>
              </a:solidFill>
            </a:endParaRPr>
          </a:p>
          <a:p>
            <a:pPr marL="576263" indent="-238125" algn="l">
              <a:buFont typeface="+mj-lt"/>
              <a:buAutoNum type="arabicPeriod"/>
            </a:pPr>
            <a:endParaRPr lang="en-AU" sz="2400" dirty="0">
              <a:solidFill>
                <a:schemeClr val="tx1"/>
              </a:solidFill>
              <a:latin typeface="+mj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hr.EMUMTAZ.000\Desktop\header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1879" cy="1143000"/>
          </a:xfrm>
          <a:prstGeom prst="rect">
            <a:avLst/>
          </a:prstGeom>
          <a:noFill/>
        </p:spPr>
      </p:pic>
      <p:pic>
        <p:nvPicPr>
          <p:cNvPr id="9" name="Picture 8" descr="footer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5864"/>
            <a:ext cx="9144000" cy="852407"/>
          </a:xfrm>
          <a:prstGeom prst="rect">
            <a:avLst/>
          </a:prstGeom>
        </p:spPr>
      </p:pic>
      <p:pic>
        <p:nvPicPr>
          <p:cNvPr id="5" name="Picture 32" descr="http://www.just.edu.jo/PublishingImages/NewsCenter/new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452" y="279445"/>
            <a:ext cx="6667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91647" y="1345822"/>
            <a:ext cx="7924800" cy="7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Expected Results and Impacts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96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D9011C9E75E641A99023472A23FDBD" ma:contentTypeVersion="0" ma:contentTypeDescription="Create a new document." ma:contentTypeScope="" ma:versionID="43d492d45356f9ec9e8da69d3ea35f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54490E7-D69B-43A7-9975-4C480BAFC090}"/>
</file>

<file path=customXml/itemProps2.xml><?xml version="1.0" encoding="utf-8"?>
<ds:datastoreItem xmlns:ds="http://schemas.openxmlformats.org/officeDocument/2006/customXml" ds:itemID="{ED130588-0AE4-4DB7-9D92-E5DC912F692C}"/>
</file>

<file path=customXml/itemProps3.xml><?xml version="1.0" encoding="utf-8"?>
<ds:datastoreItem xmlns:ds="http://schemas.openxmlformats.org/officeDocument/2006/customXml" ds:itemID="{F6EEB8F4-FAA8-4F6F-A460-28E545E485C6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960</TotalTime>
  <Words>1604</Words>
  <Application>Microsoft Office PowerPoint</Application>
  <PresentationFormat>On-screen Show (4:3)</PresentationFormat>
  <Paragraphs>203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Century Gothic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</dc:creator>
  <cp:lastModifiedBy>Fahmi Abu Al-Rub</cp:lastModifiedBy>
  <cp:revision>179</cp:revision>
  <dcterms:created xsi:type="dcterms:W3CDTF">2017-02-18T14:55:58Z</dcterms:created>
  <dcterms:modified xsi:type="dcterms:W3CDTF">2017-11-22T08:19:07Z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0x010100BCD9011C9E75E641A99023472A23FDBD</vt:lpwstr>
  </property>
</Properties>
</file>